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1" r:id="rId3"/>
    <p:sldId id="278" r:id="rId4"/>
    <p:sldId id="279" r:id="rId5"/>
    <p:sldId id="277" r:id="rId6"/>
    <p:sldId id="257" r:id="rId7"/>
    <p:sldId id="260" r:id="rId8"/>
    <p:sldId id="266" r:id="rId9"/>
    <p:sldId id="261" r:id="rId10"/>
    <p:sldId id="262" r:id="rId11"/>
    <p:sldId id="264" r:id="rId12"/>
    <p:sldId id="268" r:id="rId13"/>
    <p:sldId id="265" r:id="rId14"/>
    <p:sldId id="263" r:id="rId15"/>
    <p:sldId id="269" r:id="rId16"/>
    <p:sldId id="273" r:id="rId17"/>
    <p:sldId id="280" r:id="rId18"/>
    <p:sldId id="276" r:id="rId19"/>
    <p:sldId id="272" r:id="rId20"/>
    <p:sldId id="258" r:id="rId21"/>
    <p:sldId id="271" r:id="rId22"/>
    <p:sldId id="275" r:id="rId23"/>
    <p:sldId id="270" r:id="rId24"/>
    <p:sldId id="274" r:id="rId25"/>
    <p:sldId id="25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47" autoAdjust="0"/>
  </p:normalViewPr>
  <p:slideViewPr>
    <p:cSldViewPr>
      <p:cViewPr varScale="1">
        <p:scale>
          <a:sx n="86" d="100"/>
          <a:sy n="86" d="100"/>
        </p:scale>
        <p:origin x="-7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AF551-BC88-4B45-BBD5-71EC01F0452F}" type="datetimeFigureOut">
              <a:rPr lang="en-US" smtClean="0"/>
              <a:pPr/>
              <a:t>5/19/2009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70681-786E-4210-B48B-1147F24B5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C495A-27DD-43A9-9EA5-BF9636B9B4B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66615-ECFC-4F31-851E-CB645128440F}" type="datetime1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1B8A-7117-47A7-BF5D-56F8BD2A521E}" type="datetime1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436B-A604-4C58-AF05-B5ABAEF2976F}" type="datetime1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E808-19F3-47DD-9D22-9D821FBDD007}" type="datetime1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CB9F-AE3F-465D-80E6-74325DD16CC9}" type="datetime1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7CDD-E8B5-4B0A-B069-48A753556726}" type="datetime1">
              <a:rPr lang="en-US" smtClean="0"/>
              <a:pPr/>
              <a:t>5/19/2009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96681-5C18-4F6F-AEC9-0AA2F2E93B3E}" type="datetime1">
              <a:rPr lang="en-US" smtClean="0"/>
              <a:pPr/>
              <a:t>5/19/2009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9173-9603-4EF1-A9B4-7DFEFC0ADF27}" type="datetime1">
              <a:rPr lang="en-US" smtClean="0"/>
              <a:pPr/>
              <a:t>5/19/2009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C360-1AE5-4E4C-B90B-5DD30F3E4B91}" type="datetime1">
              <a:rPr lang="en-US" smtClean="0"/>
              <a:pPr/>
              <a:t>5/19/2009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55B7-841B-4D9D-B782-5578EA5C984B}" type="datetime1">
              <a:rPr lang="en-US" smtClean="0"/>
              <a:pPr/>
              <a:t>5/19/2009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D9C0-B5F0-4C29-877F-A79FDD0946E7}" type="datetime1">
              <a:rPr lang="en-US" smtClean="0"/>
              <a:pPr/>
              <a:t>5/19/2009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1B0E5-5458-427E-90CB-558EAEB1CCE6}" type="datetime1">
              <a:rPr lang="en-US" smtClean="0"/>
              <a:pPr/>
              <a:t>5/19/2009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cn.com/Boston/SciTech/2009/05/14/Wolfram-Alpha-search-engine/1242305499.html" TargetMode="External"/><Relationship Id="rId2" Type="http://schemas.openxmlformats.org/officeDocument/2006/relationships/hyperlink" Target="http://news.cnet.com/wolfram-alpha-shows-data-in-a-way-google-cant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index.php/talks/jeff_hawkins_on_how_brain_science_will_change_computing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DEG &amp; NLP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Thomas L. Packer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Existing Applications: Semantic Search and Question Answering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pic>
        <p:nvPicPr>
          <p:cNvPr id="6" name="Picture 3" descr="C:\TomP\Work\School\DEG\Presentations\Images\WolframAlph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419067"/>
            <a:ext cx="6781800" cy="2467133"/>
          </a:xfrm>
          <a:prstGeom prst="rect">
            <a:avLst/>
          </a:prstGeom>
          <a:noFill/>
        </p:spPr>
      </p:pic>
      <p:pic>
        <p:nvPicPr>
          <p:cNvPr id="7" name="Picture 2" descr="C:\TomP\Work\School\NLP\Presentations\Pictures\GoogleSquar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4041893"/>
            <a:ext cx="5257800" cy="22827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Yesterday’s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Wolfram-Alpha Demo:</a:t>
            </a:r>
          </a:p>
          <a:p>
            <a:r>
              <a:rPr lang="en-US" dirty="0" smtClean="0">
                <a:hlinkClick r:id="rId2"/>
              </a:rPr>
              <a:t>http://news.cnet.com/wolfram-alpha-shows-data-in-a-way-google-cant/</a:t>
            </a:r>
            <a:endParaRPr lang="en-US" dirty="0" smtClean="0"/>
          </a:p>
          <a:p>
            <a:endParaRPr lang="en-US" dirty="0" smtClean="0">
              <a:hlinkClick r:id="rId3"/>
            </a:endParaRPr>
          </a:p>
          <a:p>
            <a:r>
              <a:rPr lang="en-US" dirty="0" smtClean="0"/>
              <a:t>Superficial News on Both:</a:t>
            </a:r>
          </a:p>
          <a:p>
            <a:r>
              <a:rPr lang="en-US" dirty="0" smtClean="0">
                <a:hlinkClick r:id="rId3"/>
              </a:rPr>
              <a:t>http://www.necn.com/Boston/SciTech/2009/05/14/Wolfram-Alpha-search-engine/1242305499.html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Achieve the Semantic Web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Lots of Data (Knowledge)</a:t>
            </a:r>
          </a:p>
          <a:p>
            <a:r>
              <a:rPr lang="en-US" dirty="0" smtClean="0"/>
              <a:t>Lots of Linguistic Knowledge</a:t>
            </a:r>
          </a:p>
          <a:p>
            <a:r>
              <a:rPr lang="en-US" dirty="0" smtClean="0"/>
              <a:t>Hard to create by hand</a:t>
            </a:r>
          </a:p>
          <a:p>
            <a:r>
              <a:rPr lang="en-US" dirty="0" smtClean="0"/>
              <a:t>Must automate the acquisition of knowledge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Approaches to Knowledge Acquisition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Manual</a:t>
            </a:r>
          </a:p>
          <a:p>
            <a:pPr lvl="1"/>
            <a:r>
              <a:rPr lang="en-US" dirty="0" smtClean="0"/>
              <a:t>Transcribing, expert coders</a:t>
            </a:r>
          </a:p>
          <a:p>
            <a:r>
              <a:rPr lang="en-US" dirty="0" smtClean="0"/>
              <a:t>Hand-written rules</a:t>
            </a:r>
          </a:p>
          <a:p>
            <a:pPr lvl="1"/>
            <a:r>
              <a:rPr lang="en-US" dirty="0" smtClean="0"/>
              <a:t>Web page wrappers, extraction rules</a:t>
            </a:r>
          </a:p>
          <a:p>
            <a:r>
              <a:rPr lang="en-US" dirty="0" smtClean="0"/>
              <a:t>Knowledge-based</a:t>
            </a:r>
          </a:p>
          <a:p>
            <a:pPr lvl="1"/>
            <a:r>
              <a:rPr lang="en-US" dirty="0" smtClean="0"/>
              <a:t>Find structures with knowledge overlap</a:t>
            </a:r>
          </a:p>
          <a:p>
            <a:r>
              <a:rPr lang="en-US" dirty="0" smtClean="0"/>
              <a:t>Supervised Machine learning</a:t>
            </a:r>
          </a:p>
          <a:p>
            <a:pPr lvl="1"/>
            <a:r>
              <a:rPr lang="en-US" dirty="0" smtClean="0"/>
              <a:t>HMMs, CRFs</a:t>
            </a:r>
          </a:p>
          <a:p>
            <a:r>
              <a:rPr lang="en-US" dirty="0" smtClean="0"/>
              <a:t>Hybrid Semi-Supervised Approaches</a:t>
            </a:r>
          </a:p>
          <a:p>
            <a:pPr lvl="1"/>
            <a:r>
              <a:rPr lang="en-US" dirty="0" smtClean="0"/>
              <a:t>… where cool things are starting to happen.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219200" y="1524000"/>
            <a:ext cx="3657600" cy="914400"/>
          </a:xfrm>
          <a:prstGeom prst="line">
            <a:avLst/>
          </a:prstGeom>
          <a:ln w="1111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219200" y="1524000"/>
            <a:ext cx="3581400" cy="914400"/>
          </a:xfrm>
          <a:prstGeom prst="line">
            <a:avLst/>
          </a:prstGeom>
          <a:ln w="1111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00200" y="2438400"/>
            <a:ext cx="3657600" cy="914400"/>
          </a:xfrm>
          <a:prstGeom prst="line">
            <a:avLst/>
          </a:prstGeom>
          <a:ln w="1111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600200" y="2438400"/>
            <a:ext cx="3581400" cy="914400"/>
          </a:xfrm>
          <a:prstGeom prst="line">
            <a:avLst/>
          </a:prstGeom>
          <a:ln w="1111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00200" y="3276600"/>
            <a:ext cx="3657600" cy="914400"/>
          </a:xfrm>
          <a:prstGeom prst="line">
            <a:avLst/>
          </a:prstGeom>
          <a:ln w="1111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600200" y="3276600"/>
            <a:ext cx="3581400" cy="914400"/>
          </a:xfrm>
          <a:prstGeom prst="line">
            <a:avLst/>
          </a:prstGeom>
          <a:ln w="1111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66800" y="4038600"/>
            <a:ext cx="3657600" cy="914400"/>
          </a:xfrm>
          <a:prstGeom prst="line">
            <a:avLst/>
          </a:prstGeom>
          <a:ln w="1111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066800" y="4038600"/>
            <a:ext cx="3581400" cy="914400"/>
          </a:xfrm>
          <a:prstGeom prst="line">
            <a:avLst/>
          </a:prstGeom>
          <a:ln w="1111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miley Face 17"/>
          <p:cNvSpPr/>
          <p:nvPr/>
        </p:nvSpPr>
        <p:spPr>
          <a:xfrm>
            <a:off x="7315200" y="5029200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2971800" cy="3916363"/>
          </a:xfrm>
        </p:spPr>
        <p:txBody>
          <a:bodyPr/>
          <a:lstStyle/>
          <a:p>
            <a:r>
              <a:rPr lang="en-US" dirty="0" smtClean="0"/>
              <a:t>Bootstrapped Knowledge and Language Acquisition.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404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67200" y="3581400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World Knowledge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0" y="35814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Linguistic Knowledge</a:t>
            </a: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4876800" y="5105400"/>
            <a:ext cx="2667000" cy="838200"/>
          </a:xfrm>
          <a:prstGeom prst="rightArrow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Grammar Induction</a:t>
            </a:r>
            <a:endParaRPr lang="en-US" dirty="0"/>
          </a:p>
        </p:txBody>
      </p:sp>
      <p:sp>
        <p:nvSpPr>
          <p:cNvPr id="13" name="Left Arrow 12"/>
          <p:cNvSpPr/>
          <p:nvPr/>
        </p:nvSpPr>
        <p:spPr>
          <a:xfrm>
            <a:off x="4648200" y="1752600"/>
            <a:ext cx="2667000" cy="1219200"/>
          </a:xfrm>
          <a:prstGeom prst="leftArrow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Information Extraction and Integration</a:t>
            </a:r>
            <a:endParaRPr lang="en-US" dirty="0"/>
          </a:p>
        </p:txBody>
      </p:sp>
      <p:cxnSp>
        <p:nvCxnSpPr>
          <p:cNvPr id="15" name="Curved Connector 14"/>
          <p:cNvCxnSpPr>
            <a:stCxn id="7" idx="0"/>
            <a:endCxn id="6" idx="0"/>
          </p:cNvCxnSpPr>
          <p:nvPr/>
        </p:nvCxnSpPr>
        <p:spPr>
          <a:xfrm rot="16200000" flipV="1">
            <a:off x="6191250" y="2266950"/>
            <a:ext cx="1588" cy="2628900"/>
          </a:xfrm>
          <a:prstGeom prst="curvedConnector3">
            <a:avLst>
              <a:gd name="adj1" fmla="val 33126900"/>
            </a:avLst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6" idx="2"/>
            <a:endCxn id="7" idx="2"/>
          </p:cNvCxnSpPr>
          <p:nvPr/>
        </p:nvCxnSpPr>
        <p:spPr>
          <a:xfrm rot="16200000" flipH="1">
            <a:off x="6191250" y="3181350"/>
            <a:ext cx="1588" cy="2628900"/>
          </a:xfrm>
          <a:prstGeom prst="curvedConnector3">
            <a:avLst>
              <a:gd name="adj1" fmla="val 32433197"/>
            </a:avLst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Semantic drift:  Feedback loop amplifies error and ambiguities.</a:t>
            </a:r>
          </a:p>
          <a:p>
            <a:r>
              <a:rPr lang="en-US" dirty="0" smtClean="0"/>
              <a:t>Semi-Supervised learning often suffers from being under-constrained.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Self-Supervised Learning:</a:t>
            </a:r>
          </a:p>
          <a:p>
            <a:r>
              <a:rPr lang="en-US" dirty="0" smtClean="0"/>
              <a:t>“Instead of utilizing hand-tagged training data, the systems select and label their own training examples, and iteratively bootstrap their learning process.  Self-supervised systems are a species of unsupervised systems because they require no hand-tagged training examples whatsoever.  However, unlike classical unsupervised systems (e.g., clustering) self-supervised systems do utilize labeled examples and do form classifiers whose accuracy can be measured using standard metrics.  Instead of relying on hand-tagged data, self-supervised systems autonomously “roll their own” labeled examples.” — Oren </a:t>
            </a:r>
            <a:r>
              <a:rPr lang="en-US" dirty="0" err="1" smtClean="0"/>
              <a:t>Etzioni</a:t>
            </a:r>
            <a:r>
              <a:rPr lang="en-US" dirty="0" smtClean="0"/>
              <a:t>, “Machine Reading”, 2007.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you Self-Supervise?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My thought process</a:t>
            </a:r>
          </a:p>
          <a:p>
            <a:r>
              <a:rPr lang="en-US" dirty="0" smtClean="0"/>
              <a:t>Cognitive </a:t>
            </a:r>
            <a:r>
              <a:rPr lang="en-US" dirty="0" smtClean="0"/>
              <a:t>Science Background:  Making and Testing Predictions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  <a:hlinkClick r:id="rId2"/>
              </a:rPr>
              <a:t>http://www.ted.com/index.php/talks/jeff_hawkins_on_how_brain_science_will_change_computing.html</a:t>
            </a:r>
            <a:endParaRPr lang="en-US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/>
              <a:t>(10:00 – 11:45</a:t>
            </a:r>
            <a:r>
              <a:rPr lang="en-US" dirty="0" smtClean="0"/>
              <a:t>)</a:t>
            </a:r>
          </a:p>
          <a:p>
            <a:r>
              <a:rPr lang="en-US" dirty="0" smtClean="0"/>
              <a:t>Alternative: Passively wait for contradictions or independent supporting evidence.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Bootstrapping Cognitive Science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Steven Pinker </a:t>
            </a:r>
            <a:r>
              <a:rPr lang="en-US" dirty="0" smtClean="0"/>
              <a:t>(1984) describes theoretical processes that human children may use — not for parsing a sentence in a given language, but for learning a system capable of parsing sentences in any human language.</a:t>
            </a:r>
          </a:p>
          <a:p>
            <a:r>
              <a:rPr lang="en-US" dirty="0" smtClean="0"/>
              <a:t>“</a:t>
            </a:r>
            <a:r>
              <a:rPr lang="en-US" dirty="0" smtClean="0">
                <a:solidFill>
                  <a:srgbClr val="002060"/>
                </a:solidFill>
              </a:rPr>
              <a:t>Semantic bootstrapping</a:t>
            </a:r>
            <a:r>
              <a:rPr lang="en-US" dirty="0" smtClean="0"/>
              <a:t>” and “</a:t>
            </a:r>
            <a:r>
              <a:rPr lang="en-US" dirty="0" smtClean="0">
                <a:solidFill>
                  <a:srgbClr val="002060"/>
                </a:solidFill>
              </a:rPr>
              <a:t>structure-dependent distributional learning of syntax and semantics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Pseudo-code level detail.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DEG &amp; NLP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2050" name="Picture 2" descr="C:\TomP\Work\School\NLP\Presentations\Pictures\PinkerBo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447800"/>
            <a:ext cx="3177376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Research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Tom Mitchell proposes </a:t>
            </a:r>
            <a:r>
              <a:rPr lang="en-US" i="1" dirty="0" smtClean="0">
                <a:solidFill>
                  <a:srgbClr val="FF0000"/>
                </a:solidFill>
              </a:rPr>
              <a:t>Never-Ending Language Learning</a:t>
            </a:r>
            <a:r>
              <a:rPr lang="en-US" dirty="0" smtClean="0">
                <a:solidFill>
                  <a:srgbClr val="FF0000"/>
                </a:solidFill>
              </a:rPr>
              <a:t>:  </a:t>
            </a:r>
            <a:r>
              <a:rPr lang="en-US" dirty="0" smtClean="0"/>
              <a:t>“Significant progress has been made recently in semi-supervised learning algorithms … [especially] in the context of natural language analysis.  This talk will [among other things] explore the possibility that now is the right time to mount a community-wide effort to develop a never-ending natural language learning system.”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— Tom Mitchell, “Learning, Information Extraction and the Web”, 2007.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Oren </a:t>
            </a:r>
            <a:r>
              <a:rPr lang="en-US" dirty="0" err="1" smtClean="0">
                <a:solidFill>
                  <a:srgbClr val="FF0000"/>
                </a:solidFill>
              </a:rPr>
              <a:t>Etzioni</a:t>
            </a:r>
            <a:r>
              <a:rPr lang="en-US" dirty="0" smtClean="0">
                <a:solidFill>
                  <a:srgbClr val="FF0000"/>
                </a:solidFill>
              </a:rPr>
              <a:t> proposes </a:t>
            </a:r>
            <a:r>
              <a:rPr lang="en-US" i="1" dirty="0" smtClean="0">
                <a:solidFill>
                  <a:srgbClr val="FF0000"/>
                </a:solidFill>
              </a:rPr>
              <a:t>Machine Reading</a:t>
            </a:r>
            <a:r>
              <a:rPr lang="en-US" dirty="0" smtClean="0">
                <a:solidFill>
                  <a:srgbClr val="FF0000"/>
                </a:solidFill>
              </a:rPr>
              <a:t>:  </a:t>
            </a:r>
            <a:r>
              <a:rPr lang="en-US" dirty="0" smtClean="0"/>
              <a:t>“The time is ripe for the AI community to set its sights on ‘Machine Reading’—the autonomous understanding of text. … In contrast with many NLP tasks, MR is inherently unsupervised</a:t>
            </a:r>
            <a:r>
              <a:rPr lang="en-US" smtClean="0"/>
              <a:t>.”  </a:t>
            </a:r>
            <a:r>
              <a:rPr lang="en-US" smtClean="0"/>
              <a:t>(Or </a:t>
            </a:r>
            <a:r>
              <a:rPr lang="en-US" dirty="0" smtClean="0"/>
              <a:t>rather, </a:t>
            </a:r>
            <a:r>
              <a:rPr lang="en-US" smtClean="0"/>
              <a:t>self-supervised</a:t>
            </a:r>
            <a:r>
              <a:rPr lang="en-US" smtClean="0"/>
              <a:t>.)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— Oren 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Etzioni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“Machine Reading”, 2007.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 </a:t>
            </a:r>
            <a:r>
              <a:rPr lang="en-US" dirty="0" smtClean="0"/>
              <a:t>Overlap</a:t>
            </a:r>
          </a:p>
          <a:p>
            <a:r>
              <a:rPr lang="en-US" dirty="0" smtClean="0"/>
              <a:t>My Interests</a:t>
            </a:r>
          </a:p>
          <a:p>
            <a:endParaRPr lang="en-US" dirty="0" smtClean="0"/>
          </a:p>
          <a:p>
            <a:r>
              <a:rPr lang="en-US" dirty="0" smtClean="0"/>
              <a:t>Knowledge </a:t>
            </a:r>
            <a:r>
              <a:rPr lang="en-US" dirty="0" smtClean="0"/>
              <a:t>Engineering</a:t>
            </a:r>
          </a:p>
          <a:p>
            <a:r>
              <a:rPr lang="en-US" dirty="0" smtClean="0"/>
              <a:t>Statistical Natural Language </a:t>
            </a:r>
            <a:r>
              <a:rPr lang="en-US" dirty="0" smtClean="0"/>
              <a:t>Processing</a:t>
            </a:r>
            <a:endParaRPr lang="en-US" dirty="0" smtClean="0"/>
          </a:p>
          <a:p>
            <a:r>
              <a:rPr lang="en-US" dirty="0" smtClean="0"/>
              <a:t>(Cognitive Science</a:t>
            </a:r>
            <a:r>
              <a:rPr lang="en-US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Tom Mitchell’s </a:t>
            </a:r>
            <a:br>
              <a:rPr lang="en-US" dirty="0" smtClean="0"/>
            </a:br>
            <a:r>
              <a:rPr lang="en-US" dirty="0" smtClean="0"/>
              <a:t>Coupled Semi-Supervised Extraction</a:t>
            </a:r>
            <a:endParaRPr lang="en-US" dirty="0"/>
          </a:p>
        </p:txBody>
      </p:sp>
      <p:pic>
        <p:nvPicPr>
          <p:cNvPr id="2050" name="Picture 2" descr="C:\TomP\Work\School\CS 652\Presentations\Pictures\CoupledVsUncoupledTrainingOfExtractor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828800"/>
            <a:ext cx="8153602" cy="41148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Tom Mitchell’s </a:t>
            </a:r>
            <a:br>
              <a:rPr lang="en-US" dirty="0" smtClean="0"/>
            </a:br>
            <a:r>
              <a:rPr lang="en-US" dirty="0" smtClean="0"/>
              <a:t>Coupled Semi-Supervised Extraction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Simultaneous bootstrapped training of multiple categories and multiple relations.</a:t>
            </a:r>
          </a:p>
          <a:p>
            <a:r>
              <a:rPr lang="en-US" dirty="0" smtClean="0"/>
              <a:t>Growing related knowledge provides constraints to guide continued learning.</a:t>
            </a:r>
          </a:p>
          <a:p>
            <a:r>
              <a:rPr lang="en-US" dirty="0" smtClean="0"/>
              <a:t>Ontology Constraints:</a:t>
            </a:r>
          </a:p>
          <a:p>
            <a:pPr lvl="1"/>
            <a:r>
              <a:rPr lang="en-US" dirty="0" smtClean="0"/>
              <a:t>Mutually exclusive predicates give each other negative instances and patterns.</a:t>
            </a:r>
          </a:p>
          <a:p>
            <a:pPr lvl="1"/>
            <a:r>
              <a:rPr lang="en-US" dirty="0" smtClean="0"/>
              <a:t>Hyponyms give positive instances to their </a:t>
            </a:r>
            <a:r>
              <a:rPr lang="en-US" dirty="0" err="1" smtClean="0"/>
              <a:t>hypernyms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Predicate argument type constraints give positive category instances and negative relation instances.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Oren </a:t>
            </a:r>
            <a:r>
              <a:rPr lang="en-US" dirty="0" err="1" smtClean="0"/>
              <a:t>Etzioni’s</a:t>
            </a:r>
            <a:r>
              <a:rPr lang="en-US" dirty="0" smtClean="0"/>
              <a:t> </a:t>
            </a:r>
            <a:r>
              <a:rPr lang="en-US" dirty="0" err="1" smtClean="0"/>
              <a:t>KnowItAll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Cool stuff involving self-supervised learning.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(Hopeful)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Multiple semi-independent but mutually reinforcing sources of evidence.</a:t>
            </a:r>
          </a:p>
          <a:p>
            <a:r>
              <a:rPr lang="en-US" dirty="0" smtClean="0"/>
              <a:t>Propagation of evidence through the feedback loop (bootstrapping) between knowledge acquisition and  language acquisition.</a:t>
            </a:r>
          </a:p>
          <a:p>
            <a:r>
              <a:rPr lang="en-US" dirty="0" smtClean="0"/>
              <a:t>Self-supervised learning based on amplification of newly-acquired knowledge through inference, used to propose and test </a:t>
            </a:r>
            <a:r>
              <a:rPr lang="en-US" dirty="0" smtClean="0"/>
              <a:t>candidate knowledge.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Value of Inter-Lab 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NLP provides linguistic and statistical knowledge.</a:t>
            </a:r>
          </a:p>
          <a:p>
            <a:r>
              <a:rPr lang="en-US" dirty="0" smtClean="0"/>
              <a:t>DEG </a:t>
            </a:r>
            <a:r>
              <a:rPr lang="en-US" dirty="0" smtClean="0"/>
              <a:t>provides world </a:t>
            </a:r>
            <a:r>
              <a:rPr lang="en-US" dirty="0" smtClean="0"/>
              <a:t>knowledge </a:t>
            </a:r>
            <a:r>
              <a:rPr lang="en-US" dirty="0" err="1" smtClean="0"/>
              <a:t>knowledge</a:t>
            </a:r>
            <a:r>
              <a:rPr lang="en-US" dirty="0" smtClean="0"/>
              <a:t> (meta-knowledge).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smtClean="0"/>
              <a:t>Ringger Rigor</a:t>
            </a:r>
            <a:r>
              <a:rPr lang="en-US" dirty="0" smtClean="0"/>
              <a:t>”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TomP\Work\School\DEG\Presentations\Images\Map to the Semantic 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" y="685800"/>
            <a:ext cx="9159902" cy="6172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these have in common?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Computer Vision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:  Interpreting scene of man eating.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Expert Systems and Question Answering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:  “I’ve been acting like an athlete and now my foot hurts.  Do I have athlete’s foot?”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NLP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:  Interpreting “bank” in context of finance or geology.</a:t>
            </a:r>
          </a:p>
          <a:p>
            <a:endParaRPr lang="en-US" b="1" dirty="0" smtClean="0"/>
          </a:p>
          <a:p>
            <a:r>
              <a:rPr lang="en-US" dirty="0" smtClean="0"/>
              <a:t>Using world knowledge to infer new knowledge.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“NLP… studies the problems of automated generation and </a:t>
            </a:r>
            <a:r>
              <a:rPr lang="en-US" b="1" dirty="0" smtClean="0"/>
              <a:t>understanding</a:t>
            </a:r>
            <a:r>
              <a:rPr lang="en-US" dirty="0" smtClean="0"/>
              <a:t> of natural human languages.  …  Natural language understanding systems convert samples of human language into more </a:t>
            </a:r>
            <a:r>
              <a:rPr lang="en-US" b="1" dirty="0" smtClean="0"/>
              <a:t>formal representations</a:t>
            </a:r>
            <a:r>
              <a:rPr lang="en-US" dirty="0" smtClean="0"/>
              <a:t> that are easier for computer programs to manipulate.”</a:t>
            </a:r>
          </a:p>
          <a:p>
            <a:r>
              <a:rPr lang="en-US" dirty="0" smtClean="0"/>
              <a:t>“NLP … deals with analyzing, </a:t>
            </a:r>
            <a:r>
              <a:rPr lang="en-US" b="1" dirty="0" smtClean="0"/>
              <a:t>understanding</a:t>
            </a:r>
            <a:r>
              <a:rPr lang="en-US" dirty="0" smtClean="0"/>
              <a:t> and generating the languages that humans use naturally in order to interface with computers. …  One of the challenges inherent in natural language processing is teaching computers to understand the way humans </a:t>
            </a:r>
            <a:r>
              <a:rPr lang="en-US" b="1" dirty="0" smtClean="0"/>
              <a:t>learn</a:t>
            </a:r>
            <a:r>
              <a:rPr lang="en-US" dirty="0" smtClean="0"/>
              <a:t> and use language.  Take, for example, the sentence “Baby swallows fly.”  …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should come first, </a:t>
            </a:r>
            <a:br>
              <a:rPr lang="en-US" dirty="0" smtClean="0"/>
            </a:br>
            <a:r>
              <a:rPr lang="en-US" dirty="0" smtClean="0"/>
              <a:t>the chicken or the egg?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NLP appeared on the last two slides:</a:t>
            </a:r>
          </a:p>
          <a:p>
            <a:pPr lvl="1"/>
            <a:r>
              <a:rPr lang="en-US" dirty="0" smtClean="0"/>
              <a:t>Needs knowledge to operate.</a:t>
            </a:r>
          </a:p>
          <a:p>
            <a:pPr lvl="1"/>
            <a:r>
              <a:rPr lang="en-US" dirty="0" smtClean="0"/>
              <a:t>Should produce knowledge as it operates.</a:t>
            </a:r>
          </a:p>
          <a:p>
            <a:r>
              <a:rPr lang="en-US" dirty="0" smtClean="0"/>
              <a:t>Need a grammar to acquire world knowledge.</a:t>
            </a:r>
          </a:p>
          <a:p>
            <a:r>
              <a:rPr lang="en-US" dirty="0" smtClean="0"/>
              <a:t>Need world knowledge to acquire a grammar.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DEG?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</a:t>
            </a:r>
            <a:r>
              <a:rPr lang="en-US" dirty="0" smtClean="0"/>
              <a:t>ata </a:t>
            </a:r>
            <a:r>
              <a:rPr lang="en-US" b="1" dirty="0" smtClean="0"/>
              <a:t>E</a:t>
            </a:r>
            <a:r>
              <a:rPr lang="en-US" dirty="0" smtClean="0"/>
              <a:t>xtraction </a:t>
            </a:r>
            <a:r>
              <a:rPr lang="en-US" b="1" dirty="0" smtClean="0"/>
              <a:t>G</a:t>
            </a:r>
            <a:r>
              <a:rPr lang="en-US" dirty="0" smtClean="0"/>
              <a:t>roup</a:t>
            </a:r>
          </a:p>
          <a:p>
            <a:pPr lvl="1"/>
            <a:r>
              <a:rPr lang="en-US" dirty="0" smtClean="0"/>
              <a:t>Information Extraction from Web Pages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ata </a:t>
            </a:r>
            <a:r>
              <a:rPr lang="en-US" b="1" dirty="0" smtClean="0"/>
              <a:t>E</a:t>
            </a:r>
            <a:r>
              <a:rPr lang="en-US" dirty="0" smtClean="0"/>
              <a:t>ngineering </a:t>
            </a:r>
            <a:r>
              <a:rPr lang="en-US" b="1" dirty="0" smtClean="0"/>
              <a:t>G</a:t>
            </a:r>
            <a:r>
              <a:rPr lang="en-US" dirty="0" smtClean="0"/>
              <a:t>roup</a:t>
            </a:r>
          </a:p>
          <a:p>
            <a:pPr lvl="1"/>
            <a:r>
              <a:rPr lang="en-US" dirty="0" smtClean="0"/>
              <a:t>Knowledge Engineering for the Semantic Web</a:t>
            </a:r>
          </a:p>
          <a:p>
            <a:r>
              <a:rPr lang="en-US" dirty="0" smtClean="0"/>
              <a:t>Professors:</a:t>
            </a:r>
          </a:p>
          <a:p>
            <a:pPr lvl="1"/>
            <a:r>
              <a:rPr lang="en-US" dirty="0" smtClean="0"/>
              <a:t>Dr. David </a:t>
            </a:r>
            <a:r>
              <a:rPr lang="en-US" b="1" dirty="0" smtClean="0"/>
              <a:t>W</a:t>
            </a:r>
            <a:r>
              <a:rPr lang="en-US" dirty="0" smtClean="0"/>
              <a:t>. Embley (CS)</a:t>
            </a:r>
          </a:p>
          <a:p>
            <a:pPr lvl="1"/>
            <a:r>
              <a:rPr lang="en-US" dirty="0" smtClean="0"/>
              <a:t>Dr. Deryle </a:t>
            </a:r>
            <a:r>
              <a:rPr lang="en-US" b="1" dirty="0" smtClean="0"/>
              <a:t>W</a:t>
            </a:r>
            <a:r>
              <a:rPr lang="en-US" dirty="0" smtClean="0"/>
              <a:t>. Lonsdale (Linguistics)</a:t>
            </a:r>
          </a:p>
          <a:p>
            <a:pPr lvl="1"/>
            <a:r>
              <a:rPr lang="en-US" dirty="0" smtClean="0"/>
              <a:t>Dr. Stephen </a:t>
            </a:r>
            <a:r>
              <a:rPr lang="en-US" b="1" dirty="0" smtClean="0"/>
              <a:t>W</a:t>
            </a:r>
            <a:r>
              <a:rPr lang="en-US" dirty="0" smtClean="0"/>
              <a:t>. Liddle (Business School)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Ontology-Based Information Extraction</a:t>
            </a:r>
          </a:p>
          <a:p>
            <a:pPr lvl="1"/>
            <a:r>
              <a:rPr lang="en-US" dirty="0" err="1" smtClean="0"/>
              <a:t>Ontologies</a:t>
            </a:r>
            <a:r>
              <a:rPr lang="en-US" dirty="0" smtClean="0"/>
              <a:t> help identify information, especially in structured settings</a:t>
            </a:r>
          </a:p>
          <a:p>
            <a:pPr lvl="1"/>
            <a:r>
              <a:rPr lang="en-US" dirty="0" smtClean="0"/>
              <a:t>Extraction fills </a:t>
            </a:r>
            <a:r>
              <a:rPr lang="en-US" dirty="0" err="1" smtClean="0"/>
              <a:t>ontologies</a:t>
            </a:r>
            <a:endParaRPr lang="en-US" dirty="0" smtClean="0"/>
          </a:p>
          <a:p>
            <a:r>
              <a:rPr lang="en-US" dirty="0" smtClean="0"/>
              <a:t>Semantic Web (Web 3.0) W3C Standards and Goals</a:t>
            </a:r>
          </a:p>
          <a:p>
            <a:pPr lvl="1"/>
            <a:r>
              <a:rPr lang="en-US" dirty="0" smtClean="0"/>
              <a:t>OWL:  “Web Ontology Language” (Schema)</a:t>
            </a:r>
          </a:p>
          <a:p>
            <a:pPr lvl="1"/>
            <a:r>
              <a:rPr lang="en-US" dirty="0" smtClean="0"/>
              <a:t>RDF:  “Resource Description Framework” (Data “triples”)</a:t>
            </a:r>
          </a:p>
          <a:p>
            <a:pPr lvl="1"/>
            <a:r>
              <a:rPr lang="en-US" dirty="0" smtClean="0"/>
              <a:t>Annotate the Web with respect to machine-readable </a:t>
            </a:r>
            <a:r>
              <a:rPr lang="en-US" dirty="0" err="1" smtClean="0"/>
              <a:t>ontologies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Ontology?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Shared </a:t>
            </a:r>
            <a:r>
              <a:rPr lang="en-US" b="1" dirty="0" smtClean="0"/>
              <a:t>knowledge</a:t>
            </a:r>
            <a:r>
              <a:rPr lang="en-US" dirty="0" smtClean="0"/>
              <a:t> about a domain</a:t>
            </a:r>
          </a:p>
          <a:p>
            <a:r>
              <a:rPr lang="en-US" dirty="0" smtClean="0"/>
              <a:t>Based on Description Logic</a:t>
            </a:r>
          </a:p>
          <a:p>
            <a:r>
              <a:rPr lang="en-US" dirty="0" smtClean="0"/>
              <a:t>Unlike Databases:</a:t>
            </a:r>
          </a:p>
          <a:p>
            <a:pPr lvl="1">
              <a:defRPr/>
            </a:pPr>
            <a:r>
              <a:rPr lang="en-US" dirty="0" smtClean="0"/>
              <a:t>No closed-world assumption: Infer new facts instead of assuming false.</a:t>
            </a:r>
          </a:p>
          <a:p>
            <a:pPr lvl="1"/>
            <a:r>
              <a:rPr lang="en-US" dirty="0" smtClean="0"/>
              <a:t>No unique name assumption: same individual, different names</a:t>
            </a:r>
          </a:p>
          <a:p>
            <a:pPr lvl="1">
              <a:defRPr/>
            </a:pPr>
            <a:r>
              <a:rPr lang="en-US" dirty="0" smtClean="0"/>
              <a:t>Temporary inconsistency allowed, unlike database that prevent assertions that violate constraints</a:t>
            </a:r>
          </a:p>
          <a:p>
            <a:pPr lvl="1">
              <a:defRPr/>
            </a:pPr>
            <a:r>
              <a:rPr lang="en-US" dirty="0" smtClean="0"/>
              <a:t>Schema is a set of axiom: behaves like inference rules. </a:t>
            </a:r>
          </a:p>
          <a:p>
            <a:pPr lvl="1">
              <a:defRPr/>
            </a:pPr>
            <a:endParaRPr lang="en-US" dirty="0" smtClean="0"/>
          </a:p>
          <a:p>
            <a:pPr lvl="0">
              <a:defRPr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Semantic Web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the vast and growing knowledge on the Web machine-usable:</a:t>
            </a:r>
          </a:p>
          <a:p>
            <a:pPr lvl="1"/>
            <a:r>
              <a:rPr lang="en-US" dirty="0" smtClean="0"/>
              <a:t>Information retrieval</a:t>
            </a:r>
          </a:p>
          <a:p>
            <a:pPr lvl="1"/>
            <a:r>
              <a:rPr lang="en-US" dirty="0" smtClean="0"/>
              <a:t>Information integration</a:t>
            </a:r>
          </a:p>
          <a:p>
            <a:pPr lvl="1"/>
            <a:r>
              <a:rPr lang="en-US" dirty="0" smtClean="0"/>
              <a:t>Question answering</a:t>
            </a:r>
          </a:p>
          <a:p>
            <a:pPr lvl="1"/>
            <a:r>
              <a:rPr lang="en-US" dirty="0" smtClean="0"/>
              <a:t>Intelligent agents/services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DEG &amp; NLP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1135</Words>
  <Application>Microsoft Office PowerPoint</Application>
  <PresentationFormat>On-screen Show (4:3)</PresentationFormat>
  <Paragraphs>176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DEG &amp; NLP</vt:lpstr>
      <vt:lpstr>Overview</vt:lpstr>
      <vt:lpstr>What do these have in common?</vt:lpstr>
      <vt:lpstr>What is NLP?</vt:lpstr>
      <vt:lpstr>Which should come first,  the chicken or the egg?</vt:lpstr>
      <vt:lpstr>What is DEG?</vt:lpstr>
      <vt:lpstr>DEG Research</vt:lpstr>
      <vt:lpstr>What is an Ontology?</vt:lpstr>
      <vt:lpstr>The Semantic Web Vision</vt:lpstr>
      <vt:lpstr>Existing Applications: Semantic Search and Question Answering</vt:lpstr>
      <vt:lpstr>Yesterday’s News</vt:lpstr>
      <vt:lpstr>How to Achieve the Semantic Web Vision</vt:lpstr>
      <vt:lpstr>Approaches to Knowledge Acquisition</vt:lpstr>
      <vt:lpstr>My Interests</vt:lpstr>
      <vt:lpstr>Challenge</vt:lpstr>
      <vt:lpstr>Solution</vt:lpstr>
      <vt:lpstr>How can you Self-Supervise?</vt:lpstr>
      <vt:lpstr>Bootstrapping Cognitive Science Background</vt:lpstr>
      <vt:lpstr>Current Research Proposals</vt:lpstr>
      <vt:lpstr>Tom Mitchell’s  Coupled Semi-Supervised Extraction</vt:lpstr>
      <vt:lpstr>Tom Mitchell’s  Coupled Semi-Supervised Extraction</vt:lpstr>
      <vt:lpstr>Oren Etzioni’s KnowItAll System</vt:lpstr>
      <vt:lpstr>My (Hopeful) Contribution</vt:lpstr>
      <vt:lpstr>The Value of Inter-Lab Involvement</vt:lpstr>
      <vt:lpstr>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DEG &amp; NLP</dc:title>
  <dc:creator/>
  <cp:lastModifiedBy>Thomas L. Packer</cp:lastModifiedBy>
  <cp:revision>334</cp:revision>
  <dcterms:created xsi:type="dcterms:W3CDTF">2006-08-16T00:00:00Z</dcterms:created>
  <dcterms:modified xsi:type="dcterms:W3CDTF">2009-05-19T18:49:41Z</dcterms:modified>
</cp:coreProperties>
</file>